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3D_E04EEC7E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20" r:id="rId5"/>
    <p:sldId id="321" r:id="rId6"/>
    <p:sldId id="317" r:id="rId7"/>
    <p:sldId id="318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624549-FAC1-F20D-D09B-1DF85DD2EC62}" name="Lipinoga, Meg" initials="" userId="S::LIPINOGM@mailbox.sc.edu::57e7bf23-8a5d-4749-bf1f-df3ec42f2ed0" providerId="AD"/>
  <p188:author id="{3DE76396-AF71-4F48-5E2F-B1808999C05F}" name="Budden, LaNae" initials="LB" userId="S::BRIGGSR@mailbox.sc.edu::eb5e1f45-9051-456f-99fb-49bfad288c83" providerId="AD"/>
  <p188:author id="{F3746BEA-2397-889B-1E7C-EABDE835C16D}" name="Kupfer, Melissa" initials="KM" userId="S::kupferm@email.sc.edu::912eae81-680e-431c-973f-556ef8fa802c" providerId="AD"/>
  <p188:author id="{06AC49FB-8E00-81EA-9ACB-855D1BA98B55}" name="Lipinoga, Meg" initials="LM" userId="S::lipinogm@mailbox.sc.edu::57e7bf23-8a5d-4749-bf1f-df3ec42f2ed0" providerId="AD"/>
  <p188:author id="{4E1556FB-2E3F-DD59-0F75-7B43B2007C6A}" name="Thompson, Stephen" initials="" userId="S::THOMP374@mailbox.sc.edu::dda565b5-8a55-4440-85ff-f9c4a08f60e0" providerId="AD"/>
  <p188:author id="{6057CCFD-329C-1DD9-AE28-74F127E6CFAE}" name="Thompson, Stephen" initials="TS" userId="S::thomp374@mailbox.sc.edu::dda565b5-8a55-4440-85ff-f9c4a08f60e0" providerId="AD"/>
  <p188:author id="{AB3394FF-B179-9AB7-DF0F-314ED408A257}" name="Budden, LaNae'" initials="BL" userId="S::briggsr@mailbox.sc.edu::eb5e1f45-9051-456f-99fb-49bfad288c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modernComment_13D_E04EEC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991E24-4152-4DEF-9874-D1A279B92BEE}" authorId="{06AC49FB-8E00-81EA-9ACB-855D1BA98B55}" created="2025-12-02T23:50:21.7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63268734" sldId="317"/>
      <ac:spMk id="3" creationId="{E32A4A42-9FC3-C007-EA22-BA8AC181ADDD}"/>
    </ac:deMkLst>
    <p188:txBody>
      <a:bodyPr/>
      <a:lstStyle/>
      <a:p>
        <a:r>
          <a:rPr lang="en-US"/>
          <a:t>Residents and Pell %'s are referring to undergraduate students.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heyzine.com%2Fflip-book%2Ff3a93cdb1f.html%23page%2F19&amp;data=05%7C02%7CBRIGGSR%40mailbox.sc.edu%7Ca3ffd763f3ac4cfcea1308de3d759439%7C4b2a4b19d135420e8bb2b1cd238998cc%7C0%7C0%7C639015772380582121%7CUnknown%7CTWFpbGZsb3d8eyJFbXB0eU1hcGkiOnRydWUsIlYiOiIwLjAuMDAwMCIsIlAiOiJXaW4zMiIsIkFOIjoiTWFpbCIsIldUIjoyfQ%3D%3D%7C0%7C%7C%7C&amp;sdata=UEzRhF843ln9VEN5q9k6hWRmSeu1SHLXl%2BedsumrDiY%3D&amp;reserved=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CEB28-A7A5-5F95-45DF-407FED500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63C910-C156-B843-D374-2245C7CC75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z="2000"/>
              <a:t>Melissa</a:t>
            </a:r>
          </a:p>
          <a:p>
            <a:pPr lvl="0"/>
            <a:endParaRPr lang="en-US" sz="2000"/>
          </a:p>
          <a:p>
            <a:pPr marL="191592" indent="-191592">
              <a:buSzPct val="100000"/>
              <a:buFont typeface="Arial" pitchFamily="34"/>
              <a:buChar char="•"/>
            </a:pPr>
            <a:r>
              <a:rPr lang="en-US" sz="2000"/>
              <a:t>At the University of South Carolina, we utilize the national Trio definition of First-Generation. </a:t>
            </a:r>
          </a:p>
          <a:p>
            <a:pPr marL="191592" indent="-191592">
              <a:buSzPct val="100000"/>
              <a:buFont typeface="Arial" pitchFamily="34"/>
              <a:buChar char="•"/>
            </a:pPr>
            <a:r>
              <a:rPr lang="en-US" sz="2000"/>
              <a:t>List other individuals who can subscribe to our newsletter (parents received bachelor’s in another country; grad students whose parents only received a bachelor’s degree. </a:t>
            </a:r>
          </a:p>
          <a:p>
            <a:pPr lvl="0"/>
            <a:endParaRPr lang="en-US"/>
          </a:p>
          <a:p>
            <a:pPr lvl="0"/>
            <a:br>
              <a:rPr lang="en-US">
                <a:solidFill>
                  <a:srgbClr val="212121"/>
                </a:solidFill>
                <a:latin typeface="Segoe UI" pitchFamily="34"/>
              </a:rPr>
            </a:br>
            <a:endParaRPr lang="en-US" b="1">
              <a:ea typeface="Calibri"/>
              <a:cs typeface="Calibri"/>
            </a:endParaRPr>
          </a:p>
          <a:p>
            <a:pPr lvl="0"/>
            <a:endParaRPr lang="en-US">
              <a:ea typeface="Calibri"/>
              <a:cs typeface="Calibri"/>
            </a:endParaRPr>
          </a:p>
          <a:p>
            <a:pPr lvl="0"/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E4165-5C1B-1703-9124-12B1DA129F51}"/>
              </a:ext>
            </a:extLst>
          </p:cNvPr>
          <p:cNvSpPr txBox="1"/>
          <p:nvPr/>
        </p:nvSpPr>
        <p:spPr>
          <a:xfrm>
            <a:off x="4419825" y="9575440"/>
            <a:ext cx="3381251" cy="5058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2180" tIns="51095" rIns="102180" bIns="51095" anchor="b" anchorCtr="0" compatLnSpc="1">
            <a:noAutofit/>
          </a:bodyPr>
          <a:lstStyle/>
          <a:p>
            <a:pPr algn="r" defTabSz="102180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CF7CEE-33FE-4814-B705-116EC4B86BFC}" type="slidenum">
              <a:rPr lang="en-US" sz="1900" kern="0">
                <a:solidFill>
                  <a:srgbClr val="000000"/>
                </a:solidFill>
                <a:latin typeface="Aptos"/>
              </a:rPr>
              <a:pPr algn="r" defTabSz="1021806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400" ker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In Fall 2025, 6,655 undergraduate first-generation students were enrolled at the university, representing a 9.48% increase from Fall 2024.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395BE-8286-984F-0FD0-CF1BD35CE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F1C3CA-A62F-ED42-6FB4-6C56048AE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5CE999-BA53-C578-59CA-EEE47A59D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LaNae’,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track our annual data from August 15-August 14 due to the dates of summer programs, but it was 8% during the August 2024-August 2025 academic year.  I think TRIO not running its program last year is the primary reason.  We have a special FG page in our annual report – page 18: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heyzine.com/flip-book/f3a93cdb1f.html#page/19. Click or tap if you trust this link."/>
              </a:rPr>
              <a:t>https://heyzine.com/flip-book/f3a93cdb1f.html#page/19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forward to the workshop!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Best,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Morgan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Although our students come from different socioeconomic backgrounds, it’s important to note over half of our first-gen students demonstrate exceptional financial need.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AF351-61FC-1DED-8E7A-A39BFDCF9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3E603-0EE4-3042-9661-047EB577E4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0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0647-E2E9-4982-AA3C-BDB0BE113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F0CB6-D98C-36A3-6131-33F34FBA9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7CAC7-7542-8BE8-381D-E08DD5259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0EB44-2C2A-3B47-46B2-ABAF7993F8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3E603-0EE4-3042-9661-047EB577E4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05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5F1F9-A91E-0F14-F8D1-21BD73468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E6AEF-6B56-D011-87AB-722961860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BA15D-C75D-8783-8EA4-469D8AF06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  <a:p>
            <a:pPr marL="0" indent="0">
              <a:buFont typeface="Arial" panose="020B0604020202020204" pitchFamily="34" charset="0"/>
              <a:buNone/>
            </a:pPr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5897B-B497-F0F1-DD94-2D93DD1E0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3E603-0EE4-3042-9661-047EB577E4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niversity of South Carolina logo.">
            <a:extLst>
              <a:ext uri="{FF2B5EF4-FFF2-40B4-BE49-F238E27FC236}">
                <a16:creationId xmlns:a16="http://schemas.microsoft.com/office/drawing/2014/main" id="{C81DC1BB-A980-8448-BB01-0788DE43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370" y="4429919"/>
            <a:ext cx="3173260" cy="2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DFD73-0710-2244-860D-4BA6234A0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26555" y="5790260"/>
            <a:ext cx="2892287" cy="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AAF04EF-2D91-50C3-8319-FBEA29CBBE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FB494E-AB28-E3F7-0BE6-0008D1F812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38203" y="6004325"/>
            <a:ext cx="2635328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6A327D1-5384-4B6A-9E12-843FA0FF0A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418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C8BA86-4F41-AF40-BBD9-45DCB3C3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388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0032F1-0121-BE4C-B781-236291AD797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t="4530" b="4530"/>
          <a:stretch/>
        </p:blipFill>
        <p:spPr>
          <a:xfrm>
            <a:off x="9022846" y="5946775"/>
            <a:ext cx="2695388" cy="4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D_E04EEC7E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D602-1C06-B649-B253-D5500493E7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644" y="683431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 b="1"/>
              <a:t>First-Gen Defined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EAC3-7D13-5E07-0EC4-E6F1DD63A2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73177" y="2222293"/>
            <a:ext cx="4355314" cy="43558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first-gen student is any individual whose parents did not complete a bachelor's degree.</a:t>
            </a:r>
          </a:p>
          <a:p>
            <a:pPr lvl="0"/>
            <a:endParaRPr lang="en-US" sz="2200" dirty="0"/>
          </a:p>
          <a:p>
            <a:pPr marL="0" lvl="0" indent="0">
              <a:buNone/>
            </a:pPr>
            <a:endParaRPr lang="en-US" sz="2200" dirty="0"/>
          </a:p>
        </p:txBody>
      </p:sp>
      <p:pic>
        <p:nvPicPr>
          <p:cNvPr id="4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E76B654-DD62-F8B7-6CE1-77E6A2D7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00" y="1471224"/>
            <a:ext cx="6314471" cy="46295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5320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948A0-1CCD-2F57-3F61-9DBB08A89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F97F-390B-82BF-18D4-B04354FB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Impact"/>
              </a:rPr>
              <a:t>Total First-gen enrollment </a:t>
            </a:r>
            <a:br>
              <a:rPr lang="en-US">
                <a:latin typeface="Impact"/>
              </a:rPr>
            </a:br>
            <a:r>
              <a:rPr lang="en-US">
                <a:latin typeface="Impact"/>
              </a:rPr>
              <a:t>Undergrad (Full &amp; Part-time)</a:t>
            </a:r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51EC213-74FE-FF01-7975-7A335BB98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440101"/>
              </p:ext>
            </p:extLst>
          </p:nvPr>
        </p:nvGraphicFramePr>
        <p:xfrm>
          <a:off x="1806844" y="1761049"/>
          <a:ext cx="8577216" cy="33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072">
                  <a:extLst>
                    <a:ext uri="{9D8B030D-6E8A-4147-A177-3AD203B41FA5}">
                      <a16:colId xmlns:a16="http://schemas.microsoft.com/office/drawing/2014/main" val="3941455319"/>
                    </a:ext>
                  </a:extLst>
                </a:gridCol>
                <a:gridCol w="2859072">
                  <a:extLst>
                    <a:ext uri="{9D8B030D-6E8A-4147-A177-3AD203B41FA5}">
                      <a16:colId xmlns:a16="http://schemas.microsoft.com/office/drawing/2014/main" val="1767798076"/>
                    </a:ext>
                  </a:extLst>
                </a:gridCol>
                <a:gridCol w="2859072">
                  <a:extLst>
                    <a:ext uri="{9D8B030D-6E8A-4147-A177-3AD203B41FA5}">
                      <a16:colId xmlns:a16="http://schemas.microsoft.com/office/drawing/2014/main" val="2624316840"/>
                    </a:ext>
                  </a:extLst>
                </a:gridCol>
              </a:tblGrid>
              <a:tr h="833033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%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#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95771"/>
                  </a:ext>
                </a:extLst>
              </a:tr>
              <a:tr h="839361">
                <a:tc>
                  <a:txBody>
                    <a:bodyPr/>
                    <a:lstStyle/>
                    <a:p>
                      <a:r>
                        <a:rPr lang="en-US" sz="3600" dirty="0"/>
                        <a:t>Fall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20.3%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5,766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502861"/>
                  </a:ext>
                </a:extLst>
              </a:tr>
              <a:tr h="839361">
                <a:tc>
                  <a:txBody>
                    <a:bodyPr/>
                    <a:lstStyle/>
                    <a:p>
                      <a:r>
                        <a:rPr lang="en-US" sz="3600"/>
                        <a:t>Fall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20.2%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6,079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110884"/>
                  </a:ext>
                </a:extLst>
              </a:tr>
              <a:tr h="839361">
                <a:tc>
                  <a:txBody>
                    <a:bodyPr/>
                    <a:lstStyle/>
                    <a:p>
                      <a:r>
                        <a:rPr lang="en-US" sz="3600"/>
                        <a:t>Fall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20.9%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6,655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748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F194D4-AF29-5A4C-563C-DD19F13E2C4F}"/>
              </a:ext>
            </a:extLst>
          </p:cNvPr>
          <p:cNvSpPr txBox="1"/>
          <p:nvPr/>
        </p:nvSpPr>
        <p:spPr>
          <a:xfrm>
            <a:off x="1669143" y="5911980"/>
            <a:ext cx="609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baseline="0">
                <a:latin typeface="Arial"/>
              </a:rPr>
              <a:t>Source: OIRRA Enrollment Dashboard </a:t>
            </a: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717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FFD79-4008-24D3-4FAB-0ECE392E7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5E6C-511F-263F-4404-650663FE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8939" cy="1325563"/>
          </a:xfrm>
        </p:spPr>
        <p:txBody>
          <a:bodyPr/>
          <a:lstStyle/>
          <a:p>
            <a:r>
              <a:rPr lang="en-US" dirty="0">
                <a:latin typeface="Impact"/>
              </a:rPr>
              <a:t>Fall 2025 First-gen Data points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A4A42-9FC3-C007-EA22-BA8AC181ADDD}"/>
              </a:ext>
            </a:extLst>
          </p:cNvPr>
          <p:cNvSpPr txBox="1"/>
          <p:nvPr/>
        </p:nvSpPr>
        <p:spPr>
          <a:xfrm>
            <a:off x="1013790" y="1769165"/>
            <a:ext cx="10018645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/>
              <a:t>Did You Know: </a:t>
            </a:r>
          </a:p>
          <a:p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78.12% </a:t>
            </a:r>
            <a:r>
              <a:rPr lang="en-US" sz="2200" dirty="0"/>
              <a:t>are South Carolina residents 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51.47% </a:t>
            </a:r>
            <a:r>
              <a:rPr lang="en-US" sz="2200" dirty="0"/>
              <a:t>receive the Pell Grant 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139 </a:t>
            </a:r>
            <a:r>
              <a:rPr lang="en-US" sz="2200" dirty="0"/>
              <a:t>residents in the First-Generation Living and Learning Community (93% occupancy) </a:t>
            </a:r>
            <a:endParaRPr lang="en-US" sz="2200" dirty="0">
              <a:cs typeface="Arial"/>
            </a:endParaRP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8% </a:t>
            </a:r>
            <a:r>
              <a:rPr lang="en-US" sz="2200" dirty="0"/>
              <a:t>of Education Abroad participants in 2024-2025 were first-gen        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52% </a:t>
            </a:r>
            <a:r>
              <a:rPr lang="en-US" sz="2200" dirty="0"/>
              <a:t>of Magellan Journey Grant applicants were first-gen students</a:t>
            </a:r>
          </a:p>
          <a:p>
            <a:endParaRPr lang="en-US" sz="22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3743E-DE8B-62B9-E3E9-3D11A5243E97}"/>
              </a:ext>
            </a:extLst>
          </p:cNvPr>
          <p:cNvSpPr txBox="1"/>
          <p:nvPr/>
        </p:nvSpPr>
        <p:spPr>
          <a:xfrm>
            <a:off x="1159565" y="6185098"/>
            <a:ext cx="7912609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400" i="1">
                <a:cs typeface="Arial"/>
              </a:rPr>
              <a:t>Source: OIRRA Enrollment Dashboard </a:t>
            </a:r>
            <a:r>
              <a:rPr kumimoji="0" lang="en-US" sz="1400" b="0" i="1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&amp; Office’s Departmental Data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687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95752-4B4D-3D96-BA77-A1C121C9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0A0D6-9012-0BBB-9F57-D2FA53C7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800">
                <a:latin typeface="Impact"/>
              </a:rPr>
              <a:t>Fall 2025 percentage of first-gen undergraduates in each college &amp; School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A993B92-D625-342A-70A2-D6B5F1702B9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7016434"/>
              </p:ext>
            </p:extLst>
          </p:nvPr>
        </p:nvGraphicFramePr>
        <p:xfrm>
          <a:off x="914400" y="1695651"/>
          <a:ext cx="10625668" cy="420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12834">
                  <a:extLst>
                    <a:ext uri="{9D8B030D-6E8A-4147-A177-3AD203B41FA5}">
                      <a16:colId xmlns:a16="http://schemas.microsoft.com/office/drawing/2014/main" val="3814177590"/>
                    </a:ext>
                  </a:extLst>
                </a:gridCol>
                <a:gridCol w="5312834">
                  <a:extLst>
                    <a:ext uri="{9D8B030D-6E8A-4147-A177-3AD203B41FA5}">
                      <a16:colId xmlns:a16="http://schemas.microsoft.com/office/drawing/2014/main" val="761230863"/>
                    </a:ext>
                  </a:extLst>
                </a:gridCol>
              </a:tblGrid>
              <a:tr h="503615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McCausland College of Arts &amp; Sciences: 23.9%</a:t>
                      </a:r>
                      <a:endParaRPr lang="en-US" sz="2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Darla Moore School of </a:t>
                      </a:r>
                    </a:p>
                    <a:p>
                      <a:pPr lvl="0">
                        <a:buNone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Business: 13.8%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28688"/>
                  </a:ext>
                </a:extLst>
              </a:tr>
              <a:tr h="503615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College of Education: 26.4%</a:t>
                      </a:r>
                      <a:endParaRPr lang="en-US" sz="2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Molinaroli College of Engineering and Computing: 24.6%</a:t>
                      </a:r>
                      <a:endParaRPr lang="en-US" sz="2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072600"/>
                  </a:ext>
                </a:extLst>
              </a:tr>
              <a:tr h="503615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College of Hospitality, Retail and Sport Management: 14.6%</a:t>
                      </a:r>
                      <a:endParaRPr lang="en-US" sz="2000" b="1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College of Information and </a:t>
                      </a:r>
                    </a:p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Communications: 18.4%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97529"/>
                  </a:ext>
                </a:extLst>
              </a:tr>
              <a:tr h="503615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School of Music: 22.8%</a:t>
                      </a:r>
                      <a:endParaRPr lang="en-US" sz="2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College of Nursing: 24.6%</a:t>
                      </a:r>
                    </a:p>
                    <a:p>
                      <a:endParaRPr lang="en-US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535611"/>
                  </a:ext>
                </a:extLst>
              </a:tr>
              <a:tr h="503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College of Pharmacy: 31.1%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Arnold School of Public </a:t>
                      </a:r>
                    </a:p>
                    <a:p>
                      <a:pPr lvl="0"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Health: 21.7%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987700"/>
                  </a:ext>
                </a:extLst>
              </a:tr>
              <a:tr h="503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College of Social Work: 40.5%</a:t>
                      </a:r>
                    </a:p>
                    <a:p>
                      <a:pPr lvl="0">
                        <a:buNone/>
                      </a:pPr>
                      <a:endParaRPr lang="en-US" sz="2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Honors College: 8.9%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1822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87EEFA-8137-753C-4519-C016F2939CD4}"/>
              </a:ext>
            </a:extLst>
          </p:cNvPr>
          <p:cNvSpPr txBox="1"/>
          <p:nvPr/>
        </p:nvSpPr>
        <p:spPr>
          <a:xfrm>
            <a:off x="838200" y="6123543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400" i="1">
                <a:cs typeface="Arial"/>
              </a:rPr>
              <a:t>Source: Enrolled Students by Attribute Report, December 3, 2025</a:t>
            </a:r>
          </a:p>
        </p:txBody>
      </p:sp>
    </p:spTree>
    <p:extLst>
      <p:ext uri="{BB962C8B-B14F-4D97-AF65-F5344CB8AC3E}">
        <p14:creationId xmlns:p14="http://schemas.microsoft.com/office/powerpoint/2010/main" val="67337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A1FFB-EDF5-749E-FC10-2D7CDB26B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C244-CB78-ABD6-464D-916BE01A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8939" cy="1325563"/>
          </a:xfrm>
        </p:spPr>
        <p:txBody>
          <a:bodyPr/>
          <a:lstStyle/>
          <a:p>
            <a:r>
              <a:rPr lang="en-US" dirty="0">
                <a:latin typeface="Impact"/>
              </a:rPr>
              <a:t>A nod to first-gen efforts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D2CC1-9F01-C6F9-B4B2-607446F3EBCA}"/>
              </a:ext>
            </a:extLst>
          </p:cNvPr>
          <p:cNvSpPr txBox="1"/>
          <p:nvPr/>
        </p:nvSpPr>
        <p:spPr>
          <a:xfrm>
            <a:off x="1013790" y="1769165"/>
            <a:ext cx="10018645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TRIO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First-Generation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First-Generation Living and Learning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College and School efforts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Campus office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Student organization involvement  </a:t>
            </a:r>
          </a:p>
          <a:p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653778"/>
      </p:ext>
    </p:extLst>
  </p:cSld>
  <p:clrMapOvr>
    <a:masterClrMapping/>
  </p:clrMapOvr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58CAB0-DDDD-8E42-8715-79BD1402BECB}" vid="{EC9F5A20-6D19-7048-A333-7BEF17D9B2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1a5d16-13ef-4687-b9a3-fedceed6af71" xsi:nil="true"/>
    <lcf76f155ced4ddcb4097134ff3c332f xmlns="bdd01bfb-38d4-4609-8f54-56aa6591427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5A5BA97CFC0F4B8A10645A1604A677" ma:contentTypeVersion="15" ma:contentTypeDescription="Create a new document." ma:contentTypeScope="" ma:versionID="986575e0a37818c3e44e21315b17fde9">
  <xsd:schema xmlns:xsd="http://www.w3.org/2001/XMLSchema" xmlns:xs="http://www.w3.org/2001/XMLSchema" xmlns:p="http://schemas.microsoft.com/office/2006/metadata/properties" xmlns:ns2="bdd01bfb-38d4-4609-8f54-56aa65914275" xmlns:ns3="a41a5d16-13ef-4687-b9a3-fedceed6af71" targetNamespace="http://schemas.microsoft.com/office/2006/metadata/properties" ma:root="true" ma:fieldsID="b8279e83b7446eeefac36665376aded0" ns2:_="" ns3:_="">
    <xsd:import namespace="bdd01bfb-38d4-4609-8f54-56aa65914275"/>
    <xsd:import namespace="a41a5d16-13ef-4687-b9a3-fedceed6af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01bfb-38d4-4609-8f54-56aa65914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0eb1200-ba6e-4cde-9974-9e593fd12a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a5d16-13ef-4687-b9a3-fedceed6af7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cb3f3ed-6a64-497e-8dbb-ab19228a9f79}" ma:internalName="TaxCatchAll" ma:showField="CatchAllData" ma:web="a41a5d16-13ef-4687-b9a3-fedceed6a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CCAF47-1D51-43B5-A414-46E41EEAFC20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a41a5d16-13ef-4687-b9a3-fedceed6af71"/>
    <ds:schemaRef ds:uri="bdd01bfb-38d4-4609-8f54-56aa6591427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330EE1-BEA4-4E21-B5A0-26E1B90E159F}">
  <ds:schemaRefs>
    <ds:schemaRef ds:uri="a41a5d16-13ef-4687-b9a3-fedceed6af71"/>
    <ds:schemaRef ds:uri="bdd01bfb-38d4-4609-8f54-56aa659142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96BD2AA-0EE5-4DE3-B3A5-2257B8FF4F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usc_ppt_substitute_fonts_wide (9)</Template>
  <TotalTime>25</TotalTime>
  <Words>438</Words>
  <Application>Microsoft Office PowerPoint</Application>
  <PresentationFormat>Widescreen</PresentationFormat>
  <Paragraphs>74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UofSC Simple Theme</vt:lpstr>
      <vt:lpstr>First-Gen Defined </vt:lpstr>
      <vt:lpstr>Total First-gen enrollment  Undergrad (Full &amp; Part-time)</vt:lpstr>
      <vt:lpstr>Fall 2025 First-gen Data points</vt:lpstr>
      <vt:lpstr>Fall 2025 percentage of first-gen undergraduates in each college &amp; School</vt:lpstr>
      <vt:lpstr>A nod to first-gen efforts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</dc:title>
  <dc:creator>Therrell, Amanda</dc:creator>
  <cp:lastModifiedBy>Budden, LaNae</cp:lastModifiedBy>
  <cp:revision>6</cp:revision>
  <dcterms:created xsi:type="dcterms:W3CDTF">2024-08-29T17:52:59Z</dcterms:created>
  <dcterms:modified xsi:type="dcterms:W3CDTF">2026-03-18T20:55:43Z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0x0101006B5A5BA97CFC0F4B8A10645A1604A677</vt:lpwstr>
  </property>
  <property fmtid="{D5CDD505-2E9C-101B-9397-08002B2CF9AE}" pid="3" name="MediaServiceImageTags">
    <vt:lpwstr/>
  </property>
</Properties>
</file>